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sldIdLst>
    <p:sldId id="256" r:id="rId2"/>
    <p:sldId id="275" r:id="rId3"/>
    <p:sldId id="282" r:id="rId4"/>
    <p:sldId id="283" r:id="rId5"/>
    <p:sldId id="285" r:id="rId6"/>
    <p:sldId id="287" r:id="rId7"/>
    <p:sldId id="291" r:id="rId8"/>
    <p:sldId id="293" r:id="rId9"/>
    <p:sldId id="290" r:id="rId10"/>
    <p:sldId id="29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EB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4A213A3-10E9-421F-81BE-56E0786AB515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0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63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9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04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2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678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435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8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72230C6-DF61-47F4-B8C5-1B70E884BF06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5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4211C4-AE09-4254-A5E3-6DA9B099C971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4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9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63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7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6A27-8146-4F75-9851-A83577C6FD8A}" type="datetime2">
              <a:rPr lang="en-US" smtClean="0"/>
              <a:t>Saturday, October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akulti-Pengajian-Bahasa-Utama-USIM-10176756838406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9237B-B952-4AF2-B922-D2FB11F04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31" b="25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BC0A9E0-23DC-474B-A325-0935E29D9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29" y="953110"/>
            <a:ext cx="9847942" cy="2264223"/>
          </a:xfrm>
        </p:spPr>
        <p:txBody>
          <a:bodyPr>
            <a:normAutofit/>
          </a:bodyPr>
          <a:lstStyle/>
          <a:p>
            <a:r>
              <a:rPr lang="en-MY" sz="4200" b="1" dirty="0"/>
              <a:t>THE English language COURSE STRUCTURE IN USIM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30A92DA-13E0-4919-98E1-7909E2C1D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9" y="3217334"/>
            <a:ext cx="9448800" cy="2094895"/>
          </a:xfrm>
        </p:spPr>
        <p:txBody>
          <a:bodyPr>
            <a:normAutofit/>
          </a:bodyPr>
          <a:lstStyle/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22774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B892C-9BD7-460D-B3EE-AB7C87F47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0"/>
            <a:ext cx="465121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F5ADB7-846A-4C07-A0CC-61AD2DCF1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7520388" y="2188762"/>
            <a:ext cx="6860373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CFE02-375E-4357-9BA8-F68AA155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For more info on the grouping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 </a:t>
            </a:r>
            <a:r>
              <a:rPr lang="en-US" dirty="0" err="1">
                <a:solidFill>
                  <a:srgbClr val="FFFFFF"/>
                </a:solidFill>
              </a:rPr>
              <a:t>sem</a:t>
            </a:r>
            <a:r>
              <a:rPr lang="en-US" dirty="0">
                <a:solidFill>
                  <a:srgbClr val="FFFFFF"/>
                </a:solidFill>
              </a:rPr>
              <a:t> a201 session 2020/2021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FC7A-7DF7-413A-8A85-4007CF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B4A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https://www.facebook.com/Fakulti-Pengajian-Bahasa-Utama-USIM-101767568384068/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E15ED73-9BE9-47F7-A78B-F13BA094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75" y="34269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7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0F52CA-65A7-4535-BF3C-22D126766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25B01-FF71-4E47-84A9-6A8029A11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00C2-00C9-49D2-97A5-70D7F9B2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900" y="681142"/>
            <a:ext cx="9766300" cy="1293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GENERAL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C59A-C7DA-4112-8A25-2C16B2AC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6" y="2561714"/>
            <a:ext cx="10507392" cy="3396911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/>
              <a:t>Each English course carries 2 credit hours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Students are to take only </a:t>
            </a:r>
            <a:r>
              <a:rPr lang="en-US" sz="3600" b="1" u="sng" dirty="0"/>
              <a:t>one</a:t>
            </a:r>
            <a:r>
              <a:rPr lang="en-US" sz="3600" b="1" dirty="0"/>
              <a:t> English course in each semester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All students are to take 6 credit hours of English (or 3 courses) except FKAB students who are to take 4 credit hours or 2 courses only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Students with MUET Band 5 are to take 4 credit hours or 2 courses only (English Level 4 and 5)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The graduation requirement is MUET Band 3 or equivalent</a:t>
            </a:r>
          </a:p>
        </p:txBody>
      </p:sp>
    </p:spTree>
    <p:extLst>
      <p:ext uri="{BB962C8B-B14F-4D97-AF65-F5344CB8AC3E}">
        <p14:creationId xmlns:p14="http://schemas.microsoft.com/office/powerpoint/2010/main" val="859439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89B8-38F7-42A1-8815-74F5826F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26035A24-A263-454B-B7F1-7D952421C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29727"/>
              </p:ext>
            </p:extLst>
          </p:nvPr>
        </p:nvGraphicFramePr>
        <p:xfrm>
          <a:off x="0" y="-1"/>
          <a:ext cx="12191999" cy="7219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080">
                  <a:extLst>
                    <a:ext uri="{9D8B030D-6E8A-4147-A177-3AD203B41FA5}">
                      <a16:colId xmlns:a16="http://schemas.microsoft.com/office/drawing/2014/main" val="3504661768"/>
                    </a:ext>
                  </a:extLst>
                </a:gridCol>
                <a:gridCol w="1578983">
                  <a:extLst>
                    <a:ext uri="{9D8B030D-6E8A-4147-A177-3AD203B41FA5}">
                      <a16:colId xmlns:a16="http://schemas.microsoft.com/office/drawing/2014/main" val="2918302975"/>
                    </a:ext>
                  </a:extLst>
                </a:gridCol>
                <a:gridCol w="5335824">
                  <a:extLst>
                    <a:ext uri="{9D8B030D-6E8A-4147-A177-3AD203B41FA5}">
                      <a16:colId xmlns:a16="http://schemas.microsoft.com/office/drawing/2014/main" val="390199630"/>
                    </a:ext>
                  </a:extLst>
                </a:gridCol>
                <a:gridCol w="2967112">
                  <a:extLst>
                    <a:ext uri="{9D8B030D-6E8A-4147-A177-3AD203B41FA5}">
                      <a16:colId xmlns:a16="http://schemas.microsoft.com/office/drawing/2014/main" val="1056550285"/>
                    </a:ext>
                  </a:extLst>
                </a:gridCol>
              </a:tblGrid>
              <a:tr h="920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MUET 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(ENTRY REQUIREMENT)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ENGLISH LEVEL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COURSE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REMARKS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2888541782"/>
                  </a:ext>
                </a:extLst>
              </a:tr>
              <a:tr h="711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 AND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1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BIA 1012 (General English Proficiency)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1182372019"/>
                  </a:ext>
                </a:extLst>
              </a:tr>
              <a:tr h="593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BIA 2012 (English for Communicative Purposes)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2815771250"/>
                  </a:ext>
                </a:extLst>
              </a:tr>
              <a:tr h="224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BIA 3012 (English for Academic Purposes)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2411490374"/>
                  </a:ext>
                </a:extLst>
              </a:tr>
              <a:tr h="51432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 AND 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4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BIS 4012 (English for Science and Technology)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Offered for FST and FKAB only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3203746947"/>
                  </a:ext>
                </a:extLst>
              </a:tr>
              <a:tr h="521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BIS  4022 (English for Professionals)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1737770216"/>
                  </a:ext>
                </a:extLst>
              </a:tr>
              <a:tr h="51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BIS 4032 (English for Business and Commerce)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Offered for FEM only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1175487565"/>
                  </a:ext>
                </a:extLst>
              </a:tr>
              <a:tr h="549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BIS 4042 (English for Legal Professionals)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Offered for FSU only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2644832578"/>
                  </a:ext>
                </a:extLst>
              </a:tr>
              <a:tr h="672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</a:rPr>
                        <a:t>BIS 4052 (English for Medical and Health Sciences)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Offered for FPSK and </a:t>
                      </a:r>
                      <a:r>
                        <a:rPr lang="en-US" sz="1400" b="1" dirty="0" err="1">
                          <a:effectLst/>
                        </a:rPr>
                        <a:t>FPg</a:t>
                      </a:r>
                      <a:r>
                        <a:rPr lang="en-US" sz="1400" b="1" dirty="0">
                          <a:effectLst/>
                        </a:rPr>
                        <a:t> only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2494247773"/>
                  </a:ext>
                </a:extLst>
              </a:tr>
              <a:tr h="793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5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82" marR="3382" marT="3382" marB="33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BIS 5012 (English for Research Purposes)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353" marR="243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353" marR="24353" marT="0" marB="0" anchor="ctr"/>
                </a:tc>
                <a:extLst>
                  <a:ext uri="{0D108BD9-81ED-4DB2-BD59-A6C34878D82A}">
                    <a16:rowId xmlns:a16="http://schemas.microsoft.com/office/drawing/2014/main" val="3419561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20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49B73-76DC-4D06-B0CD-5690D7E5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219" y="124290"/>
            <a:ext cx="8509781" cy="1293812"/>
          </a:xfrm>
          <a:solidFill>
            <a:srgbClr val="FF9999"/>
          </a:solidFill>
        </p:spPr>
        <p:txBody>
          <a:bodyPr>
            <a:normAutofit fontScale="90000"/>
          </a:bodyPr>
          <a:lstStyle/>
          <a:p>
            <a:pPr algn="ctr"/>
            <a:r>
              <a:rPr lang="en-MY" sz="4000" b="1">
                <a:latin typeface="Candara" panose="020E0502030303020204" pitchFamily="34" charset="0"/>
              </a:rPr>
              <a:t>ENGLISH LANGUAGE COURSE PATHWAY FOR FPBU,FPQS AND FKP STUDENTS</a:t>
            </a:r>
            <a:endParaRPr lang="en-GB" sz="4000" b="1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94D31AA-CBC4-4D33-9408-4DEDB7F84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963582"/>
              </p:ext>
            </p:extLst>
          </p:nvPr>
        </p:nvGraphicFramePr>
        <p:xfrm>
          <a:off x="685799" y="1483909"/>
          <a:ext cx="11173266" cy="524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5259">
                  <a:extLst>
                    <a:ext uri="{9D8B030D-6E8A-4147-A177-3AD203B41FA5}">
                      <a16:colId xmlns:a16="http://schemas.microsoft.com/office/drawing/2014/main" val="2709581446"/>
                    </a:ext>
                  </a:extLst>
                </a:gridCol>
                <a:gridCol w="1628210">
                  <a:extLst>
                    <a:ext uri="{9D8B030D-6E8A-4147-A177-3AD203B41FA5}">
                      <a16:colId xmlns:a16="http://schemas.microsoft.com/office/drawing/2014/main" val="4156219167"/>
                    </a:ext>
                  </a:extLst>
                </a:gridCol>
                <a:gridCol w="1533378">
                  <a:extLst>
                    <a:ext uri="{9D8B030D-6E8A-4147-A177-3AD203B41FA5}">
                      <a16:colId xmlns:a16="http://schemas.microsoft.com/office/drawing/2014/main" val="224657003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035900887"/>
                    </a:ext>
                  </a:extLst>
                </a:gridCol>
                <a:gridCol w="1533379">
                  <a:extLst>
                    <a:ext uri="{9D8B030D-6E8A-4147-A177-3AD203B41FA5}">
                      <a16:colId xmlns:a16="http://schemas.microsoft.com/office/drawing/2014/main" val="4152707881"/>
                    </a:ext>
                  </a:extLst>
                </a:gridCol>
              </a:tblGrid>
              <a:tr h="553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  <a:endParaRPr lang="en-GB" sz="2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Century Gothic" panose="020B0502020202020204" pitchFamily="34" charset="0"/>
                        </a:rPr>
                        <a:t>MUET Band (Entry Requirement)</a:t>
                      </a: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119439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BIA1012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General English Proficiency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1 &amp; 2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11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61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24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BIS4022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Professionals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5 &amp; 6</a:t>
                      </a: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0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BIS5012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Research Purposes</a:t>
                      </a:r>
                    </a:p>
                    <a:p>
                      <a:endParaRPr lang="en-US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350980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9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ACE5B9-9920-4DB9-B7F3-A3121DE7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98" y="148422"/>
            <a:ext cx="9320048" cy="1293028"/>
          </a:xfrm>
        </p:spPr>
        <p:txBody>
          <a:bodyPr>
            <a:normAutofit/>
          </a:bodyPr>
          <a:lstStyle/>
          <a:p>
            <a:r>
              <a:rPr lang="en-MY" b="1" dirty="0">
                <a:solidFill>
                  <a:schemeClr val="bg1"/>
                </a:solidFill>
                <a:latin typeface="Candara" panose="020E0502030303020204" pitchFamily="34" charset="0"/>
              </a:rPr>
              <a:t>ENGLISH LANGUAGE COURSE PATHWAY FOR FSU STUDENTS</a:t>
            </a:r>
            <a:endParaRPr lang="en-GB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D41811-383A-4DCE-B8B3-1499313EB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340666"/>
              </p:ext>
            </p:extLst>
          </p:nvPr>
        </p:nvGraphicFramePr>
        <p:xfrm>
          <a:off x="1135967" y="1441450"/>
          <a:ext cx="10820400" cy="539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143">
                  <a:extLst>
                    <a:ext uri="{9D8B030D-6E8A-4147-A177-3AD203B41FA5}">
                      <a16:colId xmlns:a16="http://schemas.microsoft.com/office/drawing/2014/main" val="2339738283"/>
                    </a:ext>
                  </a:extLst>
                </a:gridCol>
                <a:gridCol w="1491173">
                  <a:extLst>
                    <a:ext uri="{9D8B030D-6E8A-4147-A177-3AD203B41FA5}">
                      <a16:colId xmlns:a16="http://schemas.microsoft.com/office/drawing/2014/main" val="3271359296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4167213439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3781632802"/>
                    </a:ext>
                  </a:extLst>
                </a:gridCol>
                <a:gridCol w="1461869">
                  <a:extLst>
                    <a:ext uri="{9D8B030D-6E8A-4147-A177-3AD203B41FA5}">
                      <a16:colId xmlns:a16="http://schemas.microsoft.com/office/drawing/2014/main" val="345519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  <a:endParaRPr lang="en-GB" sz="2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Century Gothic" panose="020B0502020202020204" pitchFamily="34" charset="0"/>
                        </a:rPr>
                        <a:t>MUET Band (Entry Requirement)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8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BIA1012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General English Proficiency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1 &amp; 2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5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83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58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BIS4042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Legal Professionals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5 &amp; 6</a:t>
                      </a: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9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BIS5012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English for Research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5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9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BD276E-8976-409A-9E60-4ED52F5B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MY" b="1">
                <a:solidFill>
                  <a:schemeClr val="bg1"/>
                </a:solidFill>
                <a:latin typeface="Candara" panose="020E0502030303020204" pitchFamily="34" charset="0"/>
              </a:rPr>
              <a:t>ENGLISH LANGUAGE COURSE PATHWAY FOR FEM STUDENTS</a:t>
            </a:r>
            <a:endParaRPr lang="en-GB" b="1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DAF9718-495B-4118-B73F-7C706E346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073297"/>
              </p:ext>
            </p:extLst>
          </p:nvPr>
        </p:nvGraphicFramePr>
        <p:xfrm>
          <a:off x="4881489" y="365759"/>
          <a:ext cx="7118252" cy="61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483">
                  <a:extLst>
                    <a:ext uri="{9D8B030D-6E8A-4147-A177-3AD203B41FA5}">
                      <a16:colId xmlns:a16="http://schemas.microsoft.com/office/drawing/2014/main" val="2002757784"/>
                    </a:ext>
                  </a:extLst>
                </a:gridCol>
                <a:gridCol w="1074080">
                  <a:extLst>
                    <a:ext uri="{9D8B030D-6E8A-4147-A177-3AD203B41FA5}">
                      <a16:colId xmlns:a16="http://schemas.microsoft.com/office/drawing/2014/main" val="1434480821"/>
                    </a:ext>
                  </a:extLst>
                </a:gridCol>
                <a:gridCol w="989304">
                  <a:extLst>
                    <a:ext uri="{9D8B030D-6E8A-4147-A177-3AD203B41FA5}">
                      <a16:colId xmlns:a16="http://schemas.microsoft.com/office/drawing/2014/main" val="1937711042"/>
                    </a:ext>
                  </a:extLst>
                </a:gridCol>
                <a:gridCol w="1022376">
                  <a:extLst>
                    <a:ext uri="{9D8B030D-6E8A-4147-A177-3AD203B41FA5}">
                      <a16:colId xmlns:a16="http://schemas.microsoft.com/office/drawing/2014/main" val="189545308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244624970"/>
                    </a:ext>
                  </a:extLst>
                </a:gridCol>
              </a:tblGrid>
              <a:tr h="7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7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aseline="0" dirty="0">
                          <a:effectLst/>
                          <a:latin typeface="Century Gothic" panose="020B0502020202020204" pitchFamily="34" charset="0"/>
                        </a:rPr>
                        <a:t>MUET Band (Entry Requirement)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1426078232"/>
                  </a:ext>
                </a:extLst>
              </a:tr>
              <a:tr h="9488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BIA1012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General English Proficiency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1 &amp; 2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3792"/>
                  </a:ext>
                </a:extLst>
              </a:tr>
              <a:tr h="11311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97710"/>
                  </a:ext>
                </a:extLst>
              </a:tr>
              <a:tr h="1113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30712"/>
                  </a:ext>
                </a:extLst>
              </a:tr>
              <a:tr h="11950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>
                          <a:effectLst/>
                          <a:latin typeface="Century Gothic" panose="020B0502020202020204" pitchFamily="34" charset="0"/>
                        </a:rPr>
                        <a:t>BIS4032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>
                          <a:effectLst/>
                          <a:latin typeface="Century Gothic" panose="020B0502020202020204" pitchFamily="34" charset="0"/>
                        </a:rPr>
                        <a:t>English for Business and Commerce</a:t>
                      </a:r>
                      <a:endParaRPr lang="ms-MY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5 &amp; 6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40114"/>
                  </a:ext>
                </a:extLst>
              </a:tr>
              <a:tr h="10698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BIS5012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English for Research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379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6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A90930-4117-42E3-B9BA-785001EF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4636008" cy="2819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F7D5E3-48B4-423A-B27D-C291D86D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MY" sz="3600" b="1" dirty="0">
                <a:latin typeface="Candara" panose="020E0502030303020204" pitchFamily="34" charset="0"/>
              </a:rPr>
              <a:t>ENGLISH LANGUAGE COURSE PATHWAY FOR </a:t>
            </a:r>
            <a:r>
              <a:rPr lang="en-MY" sz="3600" b="1" dirty="0" err="1">
                <a:latin typeface="Candara" panose="020E0502030303020204" pitchFamily="34" charset="0"/>
              </a:rPr>
              <a:t>Fst</a:t>
            </a:r>
            <a:r>
              <a:rPr lang="en-MY" sz="3600" b="1" dirty="0">
                <a:latin typeface="Candara" panose="020E0502030303020204" pitchFamily="34" charset="0"/>
              </a:rPr>
              <a:t> STUDENTS</a:t>
            </a:r>
            <a:endParaRPr lang="en-GB" sz="3600" b="1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BF5C3E-D5F2-469F-8B1C-121BFE25C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21726"/>
              </p:ext>
            </p:extLst>
          </p:nvPr>
        </p:nvGraphicFramePr>
        <p:xfrm>
          <a:off x="4880112" y="252583"/>
          <a:ext cx="7202865" cy="597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717">
                  <a:extLst>
                    <a:ext uri="{9D8B030D-6E8A-4147-A177-3AD203B41FA5}">
                      <a16:colId xmlns:a16="http://schemas.microsoft.com/office/drawing/2014/main" val="89436453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2622812283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3793254118"/>
                    </a:ext>
                  </a:extLst>
                </a:gridCol>
                <a:gridCol w="1277258">
                  <a:extLst>
                    <a:ext uri="{9D8B030D-6E8A-4147-A177-3AD203B41FA5}">
                      <a16:colId xmlns:a16="http://schemas.microsoft.com/office/drawing/2014/main" val="27056966"/>
                    </a:ext>
                  </a:extLst>
                </a:gridCol>
                <a:gridCol w="1182748">
                  <a:extLst>
                    <a:ext uri="{9D8B030D-6E8A-4147-A177-3AD203B41FA5}">
                      <a16:colId xmlns:a16="http://schemas.microsoft.com/office/drawing/2014/main" val="1724411659"/>
                    </a:ext>
                  </a:extLst>
                </a:gridCol>
              </a:tblGrid>
              <a:tr h="298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aseline="0" dirty="0">
                          <a:effectLst/>
                          <a:latin typeface="Century Gothic" panose="020B0502020202020204" pitchFamily="34" charset="0"/>
                        </a:rPr>
                        <a:t>MUET Band (Entry Requirement)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700" baseline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2254294217"/>
                  </a:ext>
                </a:extLst>
              </a:tr>
              <a:tr h="6528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BIA1012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General English Proficiency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1 &amp; 2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019565"/>
                  </a:ext>
                </a:extLst>
              </a:tr>
              <a:tr h="876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6992"/>
                  </a:ext>
                </a:extLst>
              </a:tr>
              <a:tr h="876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66311"/>
                  </a:ext>
                </a:extLst>
              </a:tr>
              <a:tr h="6528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BIS4012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Science and Technology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5 &amp; 6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05591"/>
                  </a:ext>
                </a:extLst>
              </a:tr>
              <a:tr h="6528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BIS5012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English for Research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75101" marR="75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86364" marR="8636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95055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8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CD471-D499-451F-9691-B9A01459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135" y="301741"/>
            <a:ext cx="7434070" cy="1474330"/>
          </a:xfrm>
        </p:spPr>
        <p:txBody>
          <a:bodyPr>
            <a:normAutofit/>
          </a:bodyPr>
          <a:lstStyle/>
          <a:p>
            <a:r>
              <a:rPr lang="en-MY" sz="4000" b="1" dirty="0">
                <a:latin typeface="Candara" panose="020E0502030303020204" pitchFamily="34" charset="0"/>
              </a:rPr>
              <a:t>ENGLISH LANGUAGE COURSE PATHWAY FOR FKAB STUDENTS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0A49F-C54B-4F93-97E6-5B81ED5DC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266906" y="2188762"/>
            <a:ext cx="6860373" cy="248285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4E3ED2-7375-427B-A8A1-2A790DB54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972615"/>
              </p:ext>
            </p:extLst>
          </p:nvPr>
        </p:nvGraphicFramePr>
        <p:xfrm>
          <a:off x="575127" y="1749312"/>
          <a:ext cx="11041745" cy="476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997">
                  <a:extLst>
                    <a:ext uri="{9D8B030D-6E8A-4147-A177-3AD203B41FA5}">
                      <a16:colId xmlns:a16="http://schemas.microsoft.com/office/drawing/2014/main" val="1731446632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2188124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36695853"/>
                    </a:ext>
                  </a:extLst>
                </a:gridCol>
                <a:gridCol w="1643974">
                  <a:extLst>
                    <a:ext uri="{9D8B030D-6E8A-4147-A177-3AD203B41FA5}">
                      <a16:colId xmlns:a16="http://schemas.microsoft.com/office/drawing/2014/main" val="4173520626"/>
                    </a:ext>
                  </a:extLst>
                </a:gridCol>
                <a:gridCol w="1651003">
                  <a:extLst>
                    <a:ext uri="{9D8B030D-6E8A-4147-A177-3AD203B41FA5}">
                      <a16:colId xmlns:a16="http://schemas.microsoft.com/office/drawing/2014/main" val="839706103"/>
                    </a:ext>
                  </a:extLst>
                </a:gridCol>
              </a:tblGrid>
              <a:tr h="324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aseline="0" dirty="0">
                          <a:effectLst/>
                          <a:latin typeface="Century Gothic" panose="020B0502020202020204" pitchFamily="34" charset="0"/>
                        </a:rPr>
                        <a:t>MUET Band (Entry Requirement)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700" baseline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3864898418"/>
                  </a:ext>
                </a:extLst>
              </a:tr>
              <a:tr h="708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BIA1012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General English Proficiency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1 &amp; 2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601"/>
                  </a:ext>
                </a:extLst>
              </a:tr>
              <a:tr h="9510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964836"/>
                  </a:ext>
                </a:extLst>
              </a:tr>
              <a:tr h="9510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071082"/>
                  </a:ext>
                </a:extLst>
              </a:tr>
              <a:tr h="708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1" dirty="0">
                          <a:effectLst/>
                          <a:latin typeface="Century Gothic" panose="020B0502020202020204" pitchFamily="34" charset="0"/>
                        </a:rPr>
                        <a:t>BIS4012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700" b="0" dirty="0">
                          <a:effectLst/>
                          <a:latin typeface="Century Gothic" panose="020B0502020202020204" pitchFamily="34" charset="0"/>
                        </a:rPr>
                        <a:t>English for Science and Technology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7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5 &amp; 6</a:t>
                      </a: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395545"/>
                  </a:ext>
                </a:extLst>
              </a:tr>
              <a:tr h="7085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BIS5012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English for Research Purposes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700" b="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75101" marR="751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1705406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31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596657-B904-4480-A3AC-E64518707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 b="12276"/>
          <a:stretch/>
        </p:blipFill>
        <p:spPr>
          <a:xfrm rot="16200000">
            <a:off x="7672787" y="2341160"/>
            <a:ext cx="6860373" cy="21780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AC1744-5537-4332-B9F8-9444A7C7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9" y="5399633"/>
            <a:ext cx="9845190" cy="1293028"/>
          </a:xfrm>
        </p:spPr>
        <p:txBody>
          <a:bodyPr>
            <a:normAutofit/>
          </a:bodyPr>
          <a:lstStyle/>
          <a:p>
            <a:pPr algn="l"/>
            <a:r>
              <a:rPr lang="en-MY" b="1" dirty="0">
                <a:latin typeface="Candara" panose="020E0502030303020204" pitchFamily="34" charset="0"/>
              </a:rPr>
              <a:t>ENGLISH LANGUAGE COURSE PATHWAY FOR FPSK AND </a:t>
            </a:r>
            <a:r>
              <a:rPr lang="en-MY" b="1" dirty="0" err="1">
                <a:latin typeface="Candara" panose="020E0502030303020204" pitchFamily="34" charset="0"/>
              </a:rPr>
              <a:t>FPg</a:t>
            </a:r>
            <a:r>
              <a:rPr lang="en-MY" b="1" dirty="0">
                <a:latin typeface="Candara" panose="020E0502030303020204" pitchFamily="34" charset="0"/>
              </a:rPr>
              <a:t> STUDENTS</a:t>
            </a:r>
            <a:endParaRPr lang="en-GB" b="1" dirty="0">
              <a:latin typeface="Candara" panose="020E0502030303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159A4F9-E922-408B-BA02-4166420CB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698740"/>
              </p:ext>
            </p:extLst>
          </p:nvPr>
        </p:nvGraphicFramePr>
        <p:xfrm>
          <a:off x="165538" y="69422"/>
          <a:ext cx="10749206" cy="5031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365">
                  <a:extLst>
                    <a:ext uri="{9D8B030D-6E8A-4147-A177-3AD203B41FA5}">
                      <a16:colId xmlns:a16="http://schemas.microsoft.com/office/drawing/2014/main" val="3233062065"/>
                    </a:ext>
                  </a:extLst>
                </a:gridCol>
                <a:gridCol w="1806326">
                  <a:extLst>
                    <a:ext uri="{9D8B030D-6E8A-4147-A177-3AD203B41FA5}">
                      <a16:colId xmlns:a16="http://schemas.microsoft.com/office/drawing/2014/main" val="2858754668"/>
                    </a:ext>
                  </a:extLst>
                </a:gridCol>
                <a:gridCol w="1770742">
                  <a:extLst>
                    <a:ext uri="{9D8B030D-6E8A-4147-A177-3AD203B41FA5}">
                      <a16:colId xmlns:a16="http://schemas.microsoft.com/office/drawing/2014/main" val="1986060760"/>
                    </a:ext>
                  </a:extLst>
                </a:gridCol>
                <a:gridCol w="1799773">
                  <a:extLst>
                    <a:ext uri="{9D8B030D-6E8A-4147-A177-3AD203B41FA5}">
                      <a16:colId xmlns:a16="http://schemas.microsoft.com/office/drawing/2014/main" val="3005320066"/>
                    </a:ext>
                  </a:extLst>
                </a:gridCol>
              </a:tblGrid>
              <a:tr h="758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Course</a:t>
                      </a:r>
                      <a:endParaRPr lang="en-GB" sz="2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0" dirty="0">
                          <a:effectLst/>
                          <a:latin typeface="Century Gothic" panose="020B0502020202020204" pitchFamily="34" charset="0"/>
                        </a:rPr>
                        <a:t>       MUET Band (Entry Requirement)</a:t>
                      </a: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42836265"/>
                  </a:ext>
                </a:extLst>
              </a:tr>
              <a:tr h="10015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BIA2012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Communicative Purposes</a:t>
                      </a: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3</a:t>
                      </a:r>
                      <a:endParaRPr lang="en-US" b="1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167011"/>
                  </a:ext>
                </a:extLst>
              </a:tr>
              <a:tr h="1057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BIA3012</a:t>
                      </a: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Academic Purposes</a:t>
                      </a: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</a:rPr>
                        <a:t>Band 4 </a:t>
                      </a: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12636"/>
                  </a:ext>
                </a:extLst>
              </a:tr>
              <a:tr h="1024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BIS4052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Medical and Health Science</a:t>
                      </a:r>
                      <a:endParaRPr lang="en-GB" sz="2000" b="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entury Gothic" panose="020B0502020202020204" pitchFamily="34" charset="0"/>
                          <a:ea typeface="Calibri"/>
                          <a:cs typeface="Arial"/>
                        </a:rPr>
                        <a:t>Band 5 &amp; 6</a:t>
                      </a:r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77349"/>
                  </a:ext>
                </a:extLst>
              </a:tr>
              <a:tr h="1139173">
                <a:tc>
                  <a:txBody>
                    <a:bodyPr/>
                    <a:lstStyle/>
                    <a:p>
                      <a:r>
                        <a:rPr lang="ms-MY" sz="2000" b="1" dirty="0">
                          <a:effectLst/>
                          <a:latin typeface="Century Gothic" panose="020B0502020202020204" pitchFamily="34" charset="0"/>
                        </a:rPr>
                        <a:t>BIS5012</a:t>
                      </a:r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r>
                        <a:rPr lang="ms-MY" sz="2000" b="0" dirty="0">
                          <a:effectLst/>
                          <a:latin typeface="Century Gothic" panose="020B0502020202020204" pitchFamily="34" charset="0"/>
                        </a:rPr>
                        <a:t>English for Research Purposes</a:t>
                      </a:r>
                    </a:p>
                    <a:p>
                      <a:endParaRPr lang="ms-MY" sz="2000" b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endParaRPr lang="en-US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6364" marR="863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6364" marR="8636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entury Gothic" panose="020B0502020202020204" pitchFamily="34" charset="0"/>
                        <a:ea typeface="Calibri"/>
                        <a:cs typeface="Arial"/>
                      </a:endParaRPr>
                    </a:p>
                  </a:txBody>
                  <a:tcPr marL="86364" marR="86364" marT="0" marB="0"/>
                </a:tc>
                <a:extLst>
                  <a:ext uri="{0D108BD9-81ED-4DB2-BD59-A6C34878D82A}">
                    <a16:rowId xmlns:a16="http://schemas.microsoft.com/office/drawing/2014/main" val="214304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95177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Century Gothic</vt:lpstr>
      <vt:lpstr>Vapor Trail</vt:lpstr>
      <vt:lpstr>THE English language COURSE STRUCTURE IN USIM </vt:lpstr>
      <vt:lpstr>GENERAL FACTS</vt:lpstr>
      <vt:lpstr>PowerPoint Presentation</vt:lpstr>
      <vt:lpstr>ENGLISH LANGUAGE COURSE PATHWAY FOR FPBU,FPQS AND FKP STUDENTS</vt:lpstr>
      <vt:lpstr>ENGLISH LANGUAGE COURSE PATHWAY FOR FSU STUDENTS</vt:lpstr>
      <vt:lpstr>ENGLISH LANGUAGE COURSE PATHWAY FOR FEM STUDENTS</vt:lpstr>
      <vt:lpstr>ENGLISH LANGUAGE COURSE PATHWAY FOR Fst STUDENTS</vt:lpstr>
      <vt:lpstr>ENGLISH LANGUAGE COURSE PATHWAY FOR FKAB STUDENTS</vt:lpstr>
      <vt:lpstr>ENGLISH LANGUAGE COURSE PATHWAY FOR FPSK AND FPg STUDENTS</vt:lpstr>
      <vt:lpstr>For more info on the grouping FOR sem a201 session 2020/2021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language COURSE STRUCTURE IN USIM </dc:title>
  <dc:creator>Nur Dalila Muhamad Nazri</dc:creator>
  <cp:lastModifiedBy>Nur Dalila Muhamad Nazri</cp:lastModifiedBy>
  <cp:revision>4</cp:revision>
  <dcterms:created xsi:type="dcterms:W3CDTF">2020-10-17T07:37:01Z</dcterms:created>
  <dcterms:modified xsi:type="dcterms:W3CDTF">2020-10-17T08:21:41Z</dcterms:modified>
</cp:coreProperties>
</file>